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4"/>
  </p:sldMasterIdLst>
  <p:notesMasterIdLst>
    <p:notesMasterId r:id="rId28"/>
  </p:notesMasterIdLst>
  <p:sldIdLst>
    <p:sldId id="256" r:id="rId5"/>
    <p:sldId id="346" r:id="rId6"/>
    <p:sldId id="376" r:id="rId7"/>
    <p:sldId id="394" r:id="rId8"/>
    <p:sldId id="395" r:id="rId9"/>
    <p:sldId id="393" r:id="rId10"/>
    <p:sldId id="347" r:id="rId11"/>
    <p:sldId id="377" r:id="rId12"/>
    <p:sldId id="389" r:id="rId13"/>
    <p:sldId id="399" r:id="rId14"/>
    <p:sldId id="402" r:id="rId15"/>
    <p:sldId id="1933" r:id="rId16"/>
    <p:sldId id="2040" r:id="rId17"/>
    <p:sldId id="398" r:id="rId18"/>
    <p:sldId id="400" r:id="rId19"/>
    <p:sldId id="363" r:id="rId20"/>
    <p:sldId id="374" r:id="rId21"/>
    <p:sldId id="365" r:id="rId22"/>
    <p:sldId id="2039" r:id="rId23"/>
    <p:sldId id="401" r:id="rId24"/>
    <p:sldId id="375" r:id="rId25"/>
    <p:sldId id="2038" r:id="rId26"/>
    <p:sldId id="3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a Zaragoza" initials="MZ" lastIdx="6" clrIdx="0">
    <p:extLst>
      <p:ext uri="{19B8F6BF-5375-455C-9EA6-DF929625EA0E}">
        <p15:presenceInfo xmlns:p15="http://schemas.microsoft.com/office/powerpoint/2012/main" userId="S::zaragozam@IPAS.ORG::f70701c2-acb1-4ba8-a1fa-2634854f85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7FD"/>
    <a:srgbClr val="C3E1FD"/>
    <a:srgbClr val="B6DBFC"/>
    <a:srgbClr val="DFFDE4"/>
    <a:srgbClr val="F98F4D"/>
    <a:srgbClr val="FFFF66"/>
    <a:srgbClr val="CCFF99"/>
    <a:srgbClr val="23A357"/>
    <a:srgbClr val="00A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291" autoAdjust="0"/>
  </p:normalViewPr>
  <p:slideViewPr>
    <p:cSldViewPr>
      <p:cViewPr varScale="1">
        <p:scale>
          <a:sx n="68" d="100"/>
          <a:sy n="68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5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A37F0-BCA8-4541-A022-7645D38056A1}" type="datetimeFigureOut">
              <a:rPr lang="es-MX" smtClean="0"/>
              <a:t>19/01/2022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607EB-CF29-4E49-A9A7-F4D14B23CB0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4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607EB-CF29-4E49-A9A7-F4D14B23CB0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514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607EB-CF29-4E49-A9A7-F4D14B23CB0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65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Porqué hacemos US en las mujeres que solicitan un aborto? CUAL ES SU FINALIDAD CLINICA?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CF64-7AAE-4C6E-9A12-BDAAA4A4338C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32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125913" y="328613"/>
            <a:ext cx="15309851" cy="8612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Los elementos de la calidad son los mismos, en la atención presencial y en la atención a distancia, y dependen esencialmente de una COMUNICACIÓN EFECTIVA.</a:t>
            </a:r>
          </a:p>
        </p:txBody>
      </p:sp>
    </p:spTree>
    <p:extLst>
      <p:ext uri="{BB962C8B-B14F-4D97-AF65-F5344CB8AC3E}">
        <p14:creationId xmlns:p14="http://schemas.microsoft.com/office/powerpoint/2010/main" val="342747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CF64-7AAE-4C6E-9A12-BDAAA4A4338C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607EB-CF29-4E49-A9A7-F4D14B23CB03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19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2411EE-D51C-4FD0-A8F8-12A155A14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56"/>
          <a:stretch/>
        </p:blipFill>
        <p:spPr>
          <a:xfrm>
            <a:off x="7924800" y="6477000"/>
            <a:ext cx="4019501" cy="27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E9A311-99E6-4532-8569-6B6293DB4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5128395"/>
            <a:ext cx="4019501" cy="1320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325112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206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rtlCol="0"/>
          <a:lstStyle/>
          <a:p>
            <a:fld id="{1AF9E167-4C87-4122-8152-E157857A006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rtlCol="0"/>
          <a:lstStyle/>
          <a:p>
            <a:fld id="{D783D6D7-BBDC-4814-BA40-1CA13F45F88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AF9E167-4C87-4122-8152-E157857A006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D783D6D7-BBDC-4814-BA40-1CA13F45F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2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researchgate.net/journal/Reproductive-Health-1742-4755?_sg=Z30e61tV3peTVepBdUcOJfuP2GHp81JluPyfWOneLe0Hk3YOcUVRmFC-ZhxQO-5yK6E-5Bh-rGnAq5Hau1O6rhx_dxZ6TQ.1c8BCYeF7K5PRz7q3e7rotQQoo10zsvuoux--_oc74O2k_9xGG6UkTW16PnTbfVrlfeR08Q8ZkIk4Wk4__cTs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86200"/>
            <a:ext cx="11277600" cy="976313"/>
          </a:xfrm>
        </p:spPr>
        <p:txBody>
          <a:bodyPr>
            <a:noAutofit/>
          </a:bodyPr>
          <a:lstStyle/>
          <a:p>
            <a:r>
              <a:rPr lang="es-MX" dirty="0">
                <a:solidFill>
                  <a:schemeClr val="accent5"/>
                </a:solidFill>
              </a:rPr>
              <a:t>4° SESIÓN ACADÉMICA, Enero 2022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F8C41E-516F-45FC-AB2A-13D8A4A43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16547" r="46179" b="18898"/>
          <a:stretch/>
        </p:blipFill>
        <p:spPr>
          <a:xfrm>
            <a:off x="609600" y="5646807"/>
            <a:ext cx="3220693" cy="593585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329F009F-1AC9-4687-8E90-091F4BC2F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914400"/>
            <a:ext cx="6086102" cy="13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0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08E0-D92C-4CA2-9821-F08013C3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972800" cy="1066800"/>
          </a:xfrm>
        </p:spPr>
        <p:txBody>
          <a:bodyPr/>
          <a:lstStyle/>
          <a:p>
            <a:r>
              <a:rPr lang="es-ES" dirty="0"/>
              <a:t>FLUJO DE ATENCIÓN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53704-992A-417B-AA6A-D1BEE3923A9D}"/>
              </a:ext>
            </a:extLst>
          </p:cNvPr>
          <p:cNvSpPr/>
          <p:nvPr/>
        </p:nvSpPr>
        <p:spPr>
          <a:xfrm>
            <a:off x="1473590" y="1319386"/>
            <a:ext cx="3816232" cy="69492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93351-00A9-4595-A256-EEE5C5A7DEA0}"/>
              </a:ext>
            </a:extLst>
          </p:cNvPr>
          <p:cNvSpPr/>
          <p:nvPr/>
        </p:nvSpPr>
        <p:spPr>
          <a:xfrm>
            <a:off x="1441569" y="2058503"/>
            <a:ext cx="4012811" cy="63022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A2FC2-C332-4F3B-ABD6-F9D6696BA651}"/>
              </a:ext>
            </a:extLst>
          </p:cNvPr>
          <p:cNvSpPr/>
          <p:nvPr/>
        </p:nvSpPr>
        <p:spPr>
          <a:xfrm>
            <a:off x="914399" y="2818867"/>
            <a:ext cx="5029201" cy="151457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14FF85-B2EE-4556-819A-1F2C1FA340DE}"/>
              </a:ext>
            </a:extLst>
          </p:cNvPr>
          <p:cNvSpPr/>
          <p:nvPr/>
        </p:nvSpPr>
        <p:spPr>
          <a:xfrm>
            <a:off x="7685361" y="5342675"/>
            <a:ext cx="3307492" cy="70099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E7E735-19FD-4AD1-AA20-11F52E6C2410}"/>
              </a:ext>
            </a:extLst>
          </p:cNvPr>
          <p:cNvSpPr/>
          <p:nvPr/>
        </p:nvSpPr>
        <p:spPr>
          <a:xfrm>
            <a:off x="710748" y="4455422"/>
            <a:ext cx="5385252" cy="86914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1DA68-4922-485C-BA52-F395A282696A}"/>
              </a:ext>
            </a:extLst>
          </p:cNvPr>
          <p:cNvSpPr/>
          <p:nvPr/>
        </p:nvSpPr>
        <p:spPr>
          <a:xfrm>
            <a:off x="710746" y="5411836"/>
            <a:ext cx="5613851" cy="117741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765E17-E426-4ACE-AB0E-73F95BD4EA9A}"/>
              </a:ext>
            </a:extLst>
          </p:cNvPr>
          <p:cNvSpPr/>
          <p:nvPr/>
        </p:nvSpPr>
        <p:spPr>
          <a:xfrm>
            <a:off x="6808068" y="3012654"/>
            <a:ext cx="5029200" cy="190183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A16817-0C06-4ADB-848E-0C02B27D28AF}"/>
              </a:ext>
            </a:extLst>
          </p:cNvPr>
          <p:cNvSpPr/>
          <p:nvPr/>
        </p:nvSpPr>
        <p:spPr>
          <a:xfrm>
            <a:off x="6989665" y="2295366"/>
            <a:ext cx="4847603" cy="5334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B3787-0FE8-4BD4-B4C6-A4BE571D55AF}"/>
              </a:ext>
            </a:extLst>
          </p:cNvPr>
          <p:cNvSpPr/>
          <p:nvPr/>
        </p:nvSpPr>
        <p:spPr>
          <a:xfrm>
            <a:off x="7866506" y="1409274"/>
            <a:ext cx="2849395" cy="65426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6BF0D-B9E6-4679-8E8A-EEDB722E807A}"/>
              </a:ext>
            </a:extLst>
          </p:cNvPr>
          <p:cNvSpPr txBox="1"/>
          <p:nvPr/>
        </p:nvSpPr>
        <p:spPr>
          <a:xfrm flipH="1">
            <a:off x="1441568" y="1312232"/>
            <a:ext cx="381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mujer solicita ILE: se le ofrece telemedicina (video o teléfono)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29C88-F7D0-48C7-840D-1371F6C350BF}"/>
              </a:ext>
            </a:extLst>
          </p:cNvPr>
          <p:cNvSpPr txBox="1"/>
          <p:nvPr/>
        </p:nvSpPr>
        <p:spPr>
          <a:xfrm flipH="1">
            <a:off x="1340241" y="2145268"/>
            <a:ext cx="414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da información escrita: mail/web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B4D9E8-9997-4ABB-8C4B-D8E04BB54913}"/>
              </a:ext>
            </a:extLst>
          </p:cNvPr>
          <p:cNvSpPr txBox="1"/>
          <p:nvPr/>
        </p:nvSpPr>
        <p:spPr>
          <a:xfrm flipH="1">
            <a:off x="934622" y="2819400"/>
            <a:ext cx="5008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remota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mismo estándar que presencial: tiempos, preguntas, consentimiento informado.  El c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onsentimiento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verbal,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registrarse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expediente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8ABE1A-2586-4D1D-8F9C-45DCD20B55FD}"/>
              </a:ext>
            </a:extLst>
          </p:cNvPr>
          <p:cNvSpPr txBox="1"/>
          <p:nvPr/>
        </p:nvSpPr>
        <p:spPr>
          <a:xfrm>
            <a:off x="710749" y="4406664"/>
            <a:ext cx="5385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Recoger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(contacto mínimo) 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mife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/miso; analgésicos, antieméticos; PE de baja sensibilidad. Información escrita. Plan de seguimiento remoto. </a:t>
            </a:r>
            <a:endParaRPr lang="es-E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7B8A1C-A3CE-450C-B5A0-24950601E752}"/>
              </a:ext>
            </a:extLst>
          </p:cNvPr>
          <p:cNvSpPr txBox="1"/>
          <p:nvPr/>
        </p:nvSpPr>
        <p:spPr>
          <a:xfrm>
            <a:off x="685800" y="5375126"/>
            <a:ext cx="572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autoevaluación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PE de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sensibilidad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AM.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consejería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paquete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apropiado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0CA6F7CB-831D-4BA3-900C-AA0A58E3175B}"/>
              </a:ext>
            </a:extLst>
          </p:cNvPr>
          <p:cNvSpPr/>
          <p:nvPr/>
        </p:nvSpPr>
        <p:spPr>
          <a:xfrm>
            <a:off x="843766" y="1424540"/>
            <a:ext cx="342902" cy="9009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5B3B9D73-7E65-4D4E-A9FE-AC62B3F08365}"/>
              </a:ext>
            </a:extLst>
          </p:cNvPr>
          <p:cNvSpPr/>
          <p:nvPr/>
        </p:nvSpPr>
        <p:spPr>
          <a:xfrm>
            <a:off x="292930" y="4142877"/>
            <a:ext cx="342902" cy="9233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23F86E9A-88EF-4EFD-A75E-93300908C193}"/>
              </a:ext>
            </a:extLst>
          </p:cNvPr>
          <p:cNvSpPr/>
          <p:nvPr/>
        </p:nvSpPr>
        <p:spPr>
          <a:xfrm>
            <a:off x="292929" y="2373615"/>
            <a:ext cx="468891" cy="14773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2D93B1FA-70FD-4F35-B73C-D0ACBC24E467}"/>
              </a:ext>
            </a:extLst>
          </p:cNvPr>
          <p:cNvSpPr/>
          <p:nvPr/>
        </p:nvSpPr>
        <p:spPr>
          <a:xfrm>
            <a:off x="246879" y="5180161"/>
            <a:ext cx="286521" cy="9233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F7C9F-7D7F-4727-9C8E-E440836DB0AF}"/>
              </a:ext>
            </a:extLst>
          </p:cNvPr>
          <p:cNvSpPr txBox="1"/>
          <p:nvPr/>
        </p:nvSpPr>
        <p:spPr>
          <a:xfrm>
            <a:off x="6904942" y="2375615"/>
            <a:ext cx="498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estudios de laboratorio ni US de rutina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290FAF2-438B-4249-85A3-8E93FC6F9894}"/>
              </a:ext>
            </a:extLst>
          </p:cNvPr>
          <p:cNvSpPr/>
          <p:nvPr/>
        </p:nvSpPr>
        <p:spPr>
          <a:xfrm rot="19925335">
            <a:off x="5924603" y="2794339"/>
            <a:ext cx="1062461" cy="25077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6E51D23-9C5E-409B-A134-959F47AFD24D}"/>
              </a:ext>
            </a:extLst>
          </p:cNvPr>
          <p:cNvSpPr/>
          <p:nvPr/>
        </p:nvSpPr>
        <p:spPr>
          <a:xfrm>
            <a:off x="6048415" y="3491325"/>
            <a:ext cx="659532" cy="40151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177446B-327A-45DB-B36C-8CF1A198A138}"/>
              </a:ext>
            </a:extLst>
          </p:cNvPr>
          <p:cNvSpPr/>
          <p:nvPr/>
        </p:nvSpPr>
        <p:spPr>
          <a:xfrm>
            <a:off x="6392510" y="5501591"/>
            <a:ext cx="998890" cy="28960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5E16EE-7558-4E49-A5D5-9B2F921B5B90}"/>
              </a:ext>
            </a:extLst>
          </p:cNvPr>
          <p:cNvSpPr txBox="1"/>
          <p:nvPr/>
        </p:nvSpPr>
        <p:spPr>
          <a:xfrm>
            <a:off x="7767429" y="1378803"/>
            <a:ext cx="284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privacidad                 y confidencialidad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CF8A3B-179B-4318-83BB-EB94B205963D}"/>
              </a:ext>
            </a:extLst>
          </p:cNvPr>
          <p:cNvSpPr txBox="1"/>
          <p:nvPr/>
        </p:nvSpPr>
        <p:spPr>
          <a:xfrm>
            <a:off x="6808067" y="3154740"/>
            <a:ext cx="5029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 US si</a:t>
            </a:r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No recuerda FUM con razonable seguridad.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Hay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sugieren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EE (dolor abdominal; sangrado/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manchado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DIU in situ; EE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tubárico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87D559-4079-46E3-A685-043E410F637D}"/>
              </a:ext>
            </a:extLst>
          </p:cNvPr>
          <p:cNvSpPr txBox="1"/>
          <p:nvPr/>
        </p:nvSpPr>
        <p:spPr>
          <a:xfrm>
            <a:off x="7647579" y="5354212"/>
            <a:ext cx="308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necesario, referir para </a:t>
            </a:r>
          </a:p>
          <a:p>
            <a:pPr algn="ctr"/>
            <a:r>
              <a:rPr lang="es-E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Chlamydia, ITS, otros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DB2CD-9B1A-4CCE-B35C-3928D93CC4F0}"/>
              </a:ext>
            </a:extLst>
          </p:cNvPr>
          <p:cNvSpPr txBox="1"/>
          <p:nvPr/>
        </p:nvSpPr>
        <p:spPr>
          <a:xfrm>
            <a:off x="7175078" y="6178245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>
                <a:solidFill>
                  <a:srgbClr val="C00000"/>
                </a:solidFill>
                <a:latin typeface="+mj-lt"/>
              </a:rPr>
              <a:t>*</a:t>
            </a:r>
            <a:r>
              <a:rPr lang="es-ES" b="1" i="1" dirty="0">
                <a:solidFill>
                  <a:srgbClr val="C00000"/>
                </a:solidFill>
                <a:latin typeface="+mj-lt"/>
              </a:rPr>
              <a:t> Ver Tool-kit para personal de salud</a:t>
            </a:r>
          </a:p>
        </p:txBody>
      </p:sp>
    </p:spTree>
    <p:extLst>
      <p:ext uri="{BB962C8B-B14F-4D97-AF65-F5344CB8AC3E}">
        <p14:creationId xmlns:p14="http://schemas.microsoft.com/office/powerpoint/2010/main" val="377113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A9544E-40A5-4575-9183-5E4565CEE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618749"/>
            <a:ext cx="9448800" cy="5858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664CE-69AE-4F32-9CE7-FFDDACA38457}"/>
              </a:ext>
            </a:extLst>
          </p:cNvPr>
          <p:cNvSpPr txBox="1"/>
          <p:nvPr/>
        </p:nvSpPr>
        <p:spPr>
          <a:xfrm>
            <a:off x="762000" y="1101306"/>
            <a:ext cx="615553" cy="4655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+mj-lt"/>
              </a:rPr>
              <a:t>Tool –kit para  descartar EE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48D45A-CD24-4739-B915-850889E80A75}"/>
              </a:ext>
            </a:extLst>
          </p:cNvPr>
          <p:cNvSpPr/>
          <p:nvPr/>
        </p:nvSpPr>
        <p:spPr>
          <a:xfrm>
            <a:off x="3733800" y="5597106"/>
            <a:ext cx="6629400" cy="1032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78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AA4D8B-2419-490E-A6B7-601402DBD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3" y="3733800"/>
            <a:ext cx="3374571" cy="2834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3D707-3B47-443A-B76A-430C896F2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338" y="1931962"/>
            <a:ext cx="10527323" cy="4766604"/>
          </a:xfrm>
        </p:spPr>
        <p:txBody>
          <a:bodyPr>
            <a:normAutofit/>
          </a:bodyPr>
          <a:lstStyle/>
          <a:p>
            <a:pPr marL="146301" indent="0">
              <a:buNone/>
            </a:pPr>
            <a:r>
              <a:rPr lang="es-ES" sz="3200" dirty="0">
                <a:solidFill>
                  <a:srgbClr val="0070C0"/>
                </a:solidFill>
                <a:latin typeface="+mj-lt"/>
              </a:rPr>
              <a:t>El USP se realiza generalmente para: </a:t>
            </a:r>
          </a:p>
          <a:p>
            <a:pPr marL="146301" indent="0">
              <a:buNone/>
            </a:pPr>
            <a:r>
              <a:rPr lang="es-ES" sz="2800" dirty="0">
                <a:solidFill>
                  <a:srgbClr val="0070C0"/>
                </a:solidFill>
                <a:latin typeface="+mj-lt"/>
              </a:rPr>
              <a:t>	1) Determinar la </a:t>
            </a:r>
            <a:r>
              <a:rPr lang="es-ES" sz="2800" b="1" dirty="0">
                <a:solidFill>
                  <a:srgbClr val="0070C0"/>
                </a:solidFill>
                <a:latin typeface="+mj-lt"/>
              </a:rPr>
              <a:t>Edad Gestacional </a:t>
            </a:r>
            <a:r>
              <a:rPr lang="es-ES" sz="2800" dirty="0">
                <a:solidFill>
                  <a:srgbClr val="0070C0"/>
                </a:solidFill>
                <a:latin typeface="+mj-lt"/>
              </a:rPr>
              <a:t>(EG)</a:t>
            </a:r>
          </a:p>
          <a:p>
            <a:pPr marL="146301" indent="0">
              <a:buNone/>
            </a:pPr>
            <a:r>
              <a:rPr lang="es-ES" sz="2800" dirty="0">
                <a:solidFill>
                  <a:srgbClr val="0070C0"/>
                </a:solidFill>
                <a:latin typeface="+mj-lt"/>
              </a:rPr>
              <a:t>	2) Confirmar la </a:t>
            </a:r>
            <a:r>
              <a:rPr lang="es-ES" sz="2800" b="1" dirty="0">
                <a:solidFill>
                  <a:srgbClr val="0070C0"/>
                </a:solidFill>
                <a:latin typeface="+mj-lt"/>
              </a:rPr>
              <a:t>Implantación Intrauterina del Embarazo</a:t>
            </a:r>
          </a:p>
          <a:p>
            <a:pPr marL="146301" indent="0">
              <a:buNone/>
            </a:pPr>
            <a:r>
              <a:rPr lang="es-ES" sz="2800" dirty="0">
                <a:solidFill>
                  <a:srgbClr val="0070C0"/>
                </a:solidFill>
                <a:latin typeface="+mj-lt"/>
              </a:rPr>
              <a:t>           (descartar un </a:t>
            </a:r>
            <a:r>
              <a:rPr lang="es-ES" sz="2800" dirty="0" err="1">
                <a:solidFill>
                  <a:srgbClr val="0070C0"/>
                </a:solidFill>
                <a:latin typeface="+mj-lt"/>
              </a:rPr>
              <a:t>Emb</a:t>
            </a:r>
            <a:r>
              <a:rPr lang="es-ES" sz="2800" dirty="0">
                <a:solidFill>
                  <a:srgbClr val="0070C0"/>
                </a:solidFill>
                <a:latin typeface="+mj-lt"/>
              </a:rPr>
              <a:t>. Ectópico)</a:t>
            </a:r>
          </a:p>
          <a:p>
            <a:pPr marL="146301" indent="0">
              <a:buNone/>
            </a:pPr>
            <a:endParaRPr lang="es-E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67FF4-29EB-4DC9-8019-149D7822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4" y="567396"/>
            <a:ext cx="11732455" cy="1066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INDICACIONES DEL USP EN LA A</a:t>
            </a:r>
            <a:r>
              <a:rPr lang="en-US" sz="3600" dirty="0">
                <a:solidFill>
                  <a:schemeClr val="accent5"/>
                </a:solidFill>
                <a:latin typeface="+mj-lt"/>
              </a:rPr>
              <a:t>TENCIÓN DEL ABORTO </a:t>
            </a:r>
            <a:endParaRPr lang="es-ES" sz="3600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36"/>
    </mc:Choice>
    <mc:Fallback xmlns="">
      <p:transition spd="slow" advTm="809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4E7529-23F6-4794-B0B0-515170270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52074"/>
            <a:ext cx="4343400" cy="5032879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E448CE-13D8-498A-8785-44B24C8C192E}"/>
              </a:ext>
            </a:extLst>
          </p:cNvPr>
          <p:cNvSpPr txBox="1">
            <a:spLocks/>
          </p:cNvSpPr>
          <p:nvPr/>
        </p:nvSpPr>
        <p:spPr>
          <a:xfrm>
            <a:off x="5334000" y="1447800"/>
            <a:ext cx="6248400" cy="449488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5000"/>
              </a:lnSpc>
              <a:spcAft>
                <a:spcPts val="15"/>
              </a:spcAft>
              <a:buFont typeface="Georgia"/>
              <a:buNone/>
            </a:pPr>
            <a:r>
              <a:rPr lang="es-ES" sz="2400" dirty="0">
                <a:solidFill>
                  <a:srgbClr val="0070C0"/>
                </a:solidFill>
                <a:latin typeface="+mj-lt"/>
              </a:rPr>
              <a:t>El Colegio Real de Obstetras y Ginecólogos (RCOG) en sus Guías Técnicas indica que el US </a:t>
            </a:r>
            <a:r>
              <a:rPr lang="es-ES" sz="2400" u="sng" dirty="0">
                <a:solidFill>
                  <a:srgbClr val="0070C0"/>
                </a:solidFill>
                <a:latin typeface="+mj-lt"/>
              </a:rPr>
              <a:t>NO es requerido de manera rutinaria en los servicios de aborto; </a:t>
            </a:r>
            <a:r>
              <a:rPr lang="es-ES" sz="2400" dirty="0">
                <a:solidFill>
                  <a:srgbClr val="0070C0"/>
                </a:solidFill>
                <a:latin typeface="+mj-lt"/>
              </a:rPr>
              <a:t>reitera esta recomendación para el manejo de servicios de aborto en tiempos de COVID. </a:t>
            </a:r>
          </a:p>
          <a:p>
            <a:pPr indent="0" algn="just">
              <a:lnSpc>
                <a:spcPct val="105000"/>
              </a:lnSpc>
              <a:spcAft>
                <a:spcPts val="15"/>
              </a:spcAft>
              <a:buFont typeface="Georgia"/>
              <a:buNone/>
            </a:pPr>
            <a:r>
              <a:rPr lang="es-ES" sz="2300" dirty="0">
                <a:solidFill>
                  <a:srgbClr val="0070C0"/>
                </a:solidFill>
                <a:latin typeface="+mj-lt"/>
              </a:rPr>
              <a:t>                </a:t>
            </a:r>
            <a:r>
              <a:rPr lang="es-ES" sz="2500" b="1" dirty="0">
                <a:solidFill>
                  <a:srgbClr val="0070C0"/>
                </a:solidFill>
                <a:latin typeface="+mj-lt"/>
              </a:rPr>
              <a:t>¡OJO! El RGOC también afirma: </a:t>
            </a:r>
          </a:p>
          <a:p>
            <a:pPr indent="0" algn="ctr">
              <a:lnSpc>
                <a:spcPct val="105000"/>
              </a:lnSpc>
              <a:spcAft>
                <a:spcPts val="15"/>
              </a:spcAft>
              <a:buFont typeface="Georgia"/>
              <a:buNone/>
            </a:pP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advice is the same for anybody in early pregnancy who develops symptoms of an ectopic pregnancy, whether they choose to have abortion care or to continue pregnancy.</a:t>
            </a:r>
          </a:p>
          <a:p>
            <a:pPr indent="0" algn="ctr">
              <a:lnSpc>
                <a:spcPct val="105000"/>
              </a:lnSpc>
              <a:spcAft>
                <a:spcPts val="15"/>
              </a:spcAft>
              <a:buFont typeface="Georgia"/>
              <a:buNone/>
            </a:pP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Estas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recomendaciones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son las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mismas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para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cualquiera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que curse con un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embarazo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temprano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y que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desarrolle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síntomas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de un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embarazo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ectópico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ya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sea que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eliga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solicitar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un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aborto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o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continuar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con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el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+mj-lt"/>
              </a:rPr>
              <a:t>embarazo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. </a:t>
            </a:r>
            <a:endParaRPr lang="es-ES" sz="2300" i="1" dirty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spcAft>
                <a:spcPts val="15"/>
              </a:spcAft>
              <a:buFont typeface="Georgia"/>
              <a:buNone/>
            </a:pPr>
            <a:endParaRPr lang="es-ES" sz="2300" dirty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spcAft>
                <a:spcPts val="250"/>
              </a:spcAft>
              <a:buFont typeface="Georgia"/>
              <a:buNone/>
            </a:pPr>
            <a:endParaRPr lang="es-ES" sz="2400" dirty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  <a:p>
            <a:pPr marL="109728" indent="0" algn="just">
              <a:lnSpc>
                <a:spcPct val="107000"/>
              </a:lnSpc>
              <a:spcAft>
                <a:spcPts val="800"/>
              </a:spcAft>
              <a:buFont typeface="Georgia"/>
              <a:buNone/>
            </a:pPr>
            <a:endParaRPr lang="es-E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DE826C-F5CA-455C-82A8-5632B186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45" y="304800"/>
            <a:ext cx="11732455" cy="1066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INDICACIONES DEL USP PARA DESCARTAR UN EE</a:t>
            </a:r>
            <a:endParaRPr lang="es-ES" sz="3600" u="sng" dirty="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758FE-C830-4A93-8E90-8A5637478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693013"/>
            <a:ext cx="2458019" cy="10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5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5EF0-729C-4E78-B342-292337770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9144000" cy="5334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rgbClr val="0070C0"/>
                </a:solidFill>
                <a:latin typeface="+mj-lt"/>
              </a:rPr>
              <a:t>El 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tiempo medio de espera 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desde la solicitud al tratamiento fue 4.2 días más corto: de 10.7 días                      (DE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19.9) </a:t>
            </a:r>
            <a:r>
              <a:rPr lang="en-US" sz="2600" dirty="0" err="1">
                <a:solidFill>
                  <a:srgbClr val="0070C0"/>
                </a:solidFill>
                <a:latin typeface="+mj-lt"/>
              </a:rPr>
              <a:t>en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</a:rPr>
              <a:t>el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</a:rPr>
              <a:t>modelo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</a:rPr>
              <a:t>tradicional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a 6.5 días (DE 13.5)    </a:t>
            </a:r>
            <a:r>
              <a:rPr lang="en-US" sz="2600" dirty="0" err="1">
                <a:solidFill>
                  <a:srgbClr val="0070C0"/>
                </a:solidFill>
                <a:latin typeface="+mj-lt"/>
              </a:rPr>
              <a:t>en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</a:rPr>
              <a:t>el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</a:rPr>
              <a:t>modelo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</a:rPr>
              <a:t>telemedicina-híbrido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(p &lt; 0.001).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rgbClr val="0070C0"/>
                </a:solidFill>
                <a:latin typeface="+mj-lt"/>
              </a:rPr>
              <a:t>S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e realizaron más abortos tempranos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: 40% a las ≤6 semanas de gestación vs. 25% (p &lt; 0.001).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600" b="1" dirty="0">
                <a:solidFill>
                  <a:srgbClr val="0070C0"/>
                </a:solidFill>
                <a:latin typeface="+mj-lt"/>
              </a:rPr>
              <a:t>Efectividad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: El éxito del tratamiento (98.8% versus 98.2%, p&gt; 0.999) fue muy alto en los dos cohortes.                   En el segundo cohorte, la efectividad fue mayor                 con el modelo de telemedicina que con la atención híbrida/presencial (99.2% versus 98.1%, p&lt; 0.001).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5F710-EBCC-44B9-9216-2DDAD21B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711"/>
            <a:ext cx="3657600" cy="838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RESULTADOS 1. 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06CCE-3299-45BC-B678-77C10E22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0073" y="712066"/>
            <a:ext cx="2633574" cy="14556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2A356A-645D-48BA-A86E-407E36BB5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44" y="4548978"/>
            <a:ext cx="2297103" cy="15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5EF0-729C-4E78-B342-292337770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56650"/>
            <a:ext cx="9982200" cy="416314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600" b="1" dirty="0">
                <a:solidFill>
                  <a:srgbClr val="0070C0"/>
                </a:solidFill>
                <a:latin typeface="+mj-lt"/>
              </a:rPr>
              <a:t>Seguridad: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 No hubo diferencias en eventos adversos graves (0.02% versus 0.04%, P = 0.557) ni en la incidencia de ectópico (0.2% versus 0.2%, P = 0.796) entre los dos cohortes.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600" b="1" dirty="0">
                <a:solidFill>
                  <a:srgbClr val="0070C0"/>
                </a:solidFill>
                <a:latin typeface="+mj-lt"/>
              </a:rPr>
              <a:t>Elegibilidad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: En el modelo híbrido de telemedicina, 0.04% tenía &gt;11 SG en el momento del aborto; todos se completaron de forma segura en casa.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600" b="1" dirty="0">
                <a:solidFill>
                  <a:srgbClr val="0070C0"/>
                </a:solidFill>
                <a:latin typeface="+mj-lt"/>
              </a:rPr>
              <a:t>Aceptabilidad: 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alta (96% satisfechas); 80% informó una preferencia futura por Telemedicina.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5F710-EBCC-44B9-9216-2DDAD21B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0"/>
            <a:ext cx="3810000" cy="838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RESULTADOS 2.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716F9-8181-439A-92D0-D8DEF6DE6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701878"/>
            <a:ext cx="2193570" cy="1798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86C11-E7D8-4E1E-B6D3-059E402F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4001797"/>
            <a:ext cx="1759386" cy="22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9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08E0-D92C-4CA2-9821-F08013C3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3400"/>
            <a:ext cx="10972800" cy="1066800"/>
          </a:xfrm>
        </p:spPr>
        <p:txBody>
          <a:bodyPr>
            <a:normAutofit/>
          </a:bodyPr>
          <a:lstStyle/>
          <a:p>
            <a:r>
              <a:rPr lang="es-E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DISCUSIÓN </a:t>
            </a:r>
            <a:endParaRPr lang="es-E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178BC-CD04-4001-885C-D39F66A33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48704"/>
            <a:ext cx="10972800" cy="50989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F1180-F07F-45F1-9746-53D9EF1B85B4}"/>
              </a:ext>
            </a:extLst>
          </p:cNvPr>
          <p:cNvSpPr txBox="1"/>
          <p:nvPr/>
        </p:nvSpPr>
        <p:spPr>
          <a:xfrm>
            <a:off x="1183106" y="1529416"/>
            <a:ext cx="10246895" cy="249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se debe incluir en </a:t>
            </a:r>
            <a:r>
              <a:rPr lang="es-E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sección de discusión de un artículo?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887AF-8AC7-41F4-82EC-32D9C097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79" y="2971800"/>
            <a:ext cx="6305550" cy="32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08E0-D92C-4CA2-9821-F08013C3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52" y="579670"/>
            <a:ext cx="10972800" cy="1066800"/>
          </a:xfrm>
        </p:spPr>
        <p:txBody>
          <a:bodyPr>
            <a:normAutofit/>
          </a:bodyPr>
          <a:lstStyle/>
          <a:p>
            <a:r>
              <a:rPr lang="es-E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DISCUSIÓN </a:t>
            </a:r>
            <a:endParaRPr lang="es-E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178BC-CD04-4001-885C-D39F66A33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48704"/>
            <a:ext cx="10972800" cy="50989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F1180-F07F-45F1-9746-53D9EF1B85B4}"/>
              </a:ext>
            </a:extLst>
          </p:cNvPr>
          <p:cNvSpPr txBox="1"/>
          <p:nvPr/>
        </p:nvSpPr>
        <p:spPr>
          <a:xfrm>
            <a:off x="858252" y="1798353"/>
            <a:ext cx="10704095" cy="4474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se debe incluir en </a:t>
            </a:r>
            <a:r>
              <a:rPr lang="es-ES" sz="28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sección de discusión de un artículo?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la discusión de un artículo, se </a:t>
            </a:r>
            <a:r>
              <a:rPr lang="es-ES" sz="28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resumen</a:t>
            </a:r>
            <a:r>
              <a:rPr lang="es-E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8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interpretan</a:t>
            </a:r>
            <a:r>
              <a:rPr lang="es-E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28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extrapolan</a:t>
            </a:r>
            <a:r>
              <a:rPr lang="es-E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los resultados, se </a:t>
            </a:r>
            <a:r>
              <a:rPr lang="es-ES" sz="28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analizan sus implicaciones y limitaciones</a:t>
            </a:r>
            <a:r>
              <a:rPr lang="es-E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y se </a:t>
            </a:r>
            <a:r>
              <a:rPr lang="es-ES" sz="28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confrontan con la hipótesis</a:t>
            </a:r>
            <a:r>
              <a:rPr lang="es-E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planteada, </a:t>
            </a:r>
            <a:r>
              <a:rPr lang="es-ES" sz="28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comparándolos</a:t>
            </a:r>
            <a:r>
              <a:rPr lang="es-ES" sz="2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además con las perspectivas y resultados de otros autores y de otras investigaciones.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3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08E0-D92C-4CA2-9821-F08013C3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10308"/>
            <a:ext cx="10972800" cy="1066800"/>
          </a:xfrm>
        </p:spPr>
        <p:txBody>
          <a:bodyPr>
            <a:normAutofit/>
          </a:bodyPr>
          <a:lstStyle/>
          <a:p>
            <a:r>
              <a:rPr lang="es-E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DISCUSIÓN 1.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178BC-CD04-4001-885C-D39F66A33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48704"/>
            <a:ext cx="10972800" cy="50989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F1180-F07F-45F1-9746-53D9EF1B85B4}"/>
              </a:ext>
            </a:extLst>
          </p:cNvPr>
          <p:cNvSpPr txBox="1"/>
          <p:nvPr/>
        </p:nvSpPr>
        <p:spPr>
          <a:xfrm>
            <a:off x="1371014" y="1469749"/>
            <a:ext cx="9754771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reducción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de los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tiempos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atención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es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muy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llamativa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ya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que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la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mayoria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de los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otros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servicios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salud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pandemia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causó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retrasos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severos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.* </a:t>
            </a:r>
          </a:p>
          <a:p>
            <a:pPr algn="just"/>
            <a:endParaRPr lang="es-ES" sz="10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ES" sz="28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Aún reducciones pequeñas en el tiempo de espera para atención del aborto son significativas: un día menos, resulta en ahorros anuales de £ 1.6 millones para los servicios de salud en Inglaterra, secundarios a la reducción de las complicaciones y a la menor necesidad de recurrir a procedimientos quirúrgicos.**</a:t>
            </a:r>
            <a:endParaRPr lang="es-ES" sz="2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1C382-CF3F-4C25-9B1E-7A49DDBF2FF1}"/>
              </a:ext>
            </a:extLst>
          </p:cNvPr>
          <p:cNvSpPr txBox="1"/>
          <p:nvPr/>
        </p:nvSpPr>
        <p:spPr>
          <a:xfrm>
            <a:off x="303629" y="5618147"/>
            <a:ext cx="114311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solidFill>
                  <a:srgbClr val="C00000"/>
                </a:solidFill>
                <a:latin typeface="+mj-lt"/>
              </a:rPr>
              <a:t>* Griffin S. Covid-19: waiting times in England reach record </a:t>
            </a:r>
            <a:r>
              <a:rPr lang="en-US" sz="1400" i="1" dirty="0" err="1">
                <a:solidFill>
                  <a:srgbClr val="C00000"/>
                </a:solidFill>
                <a:latin typeface="+mj-lt"/>
              </a:rPr>
              <a:t>highs.BMJ</a:t>
            </a:r>
            <a:r>
              <a:rPr lang="en-US" sz="1400" i="1" dirty="0">
                <a:solidFill>
                  <a:srgbClr val="C00000"/>
                </a:solidFill>
                <a:latin typeface="+mj-lt"/>
              </a:rPr>
              <a:t> 2020;370:m3557</a:t>
            </a:r>
            <a:endParaRPr lang="es-ES" sz="1400" i="1" dirty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es-ES" sz="1400" i="1" dirty="0">
                <a:solidFill>
                  <a:srgbClr val="C00000"/>
                </a:solidFill>
                <a:latin typeface="+mj-lt"/>
              </a:rPr>
              <a:t>**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O’Shea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LE, Hawkins JE, Lord J, Schmidt-Hansen M,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Hasler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E, Cameron S, et al. Access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to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and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sustainability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abortion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services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algn="r"/>
            <a:r>
              <a:rPr lang="es-ES" sz="1400" i="1" dirty="0">
                <a:solidFill>
                  <a:srgbClr val="C00000"/>
                </a:solidFill>
                <a:latin typeface="+mj-lt"/>
              </a:rPr>
              <a:t>a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systematic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review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and meta-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analysis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for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the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National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Institute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Health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and Care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Excellence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– new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clinical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guidelines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for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England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. </a:t>
            </a:r>
          </a:p>
          <a:p>
            <a:pPr algn="r"/>
            <a:r>
              <a:rPr lang="es-ES" sz="1400" i="1" dirty="0">
                <a:solidFill>
                  <a:srgbClr val="C00000"/>
                </a:solidFill>
                <a:latin typeface="+mj-lt"/>
              </a:rPr>
              <a:t>Hum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Reprod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Update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2020;26:886–903</a:t>
            </a:r>
          </a:p>
        </p:txBody>
      </p:sp>
    </p:spTree>
    <p:extLst>
      <p:ext uri="{BB962C8B-B14F-4D97-AF65-F5344CB8AC3E}">
        <p14:creationId xmlns:p14="http://schemas.microsoft.com/office/powerpoint/2010/main" val="425710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08E0-D92C-4CA2-9821-F08013C3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10308"/>
            <a:ext cx="10972800" cy="1066800"/>
          </a:xfrm>
        </p:spPr>
        <p:txBody>
          <a:bodyPr>
            <a:normAutofit/>
          </a:bodyPr>
          <a:lstStyle/>
          <a:p>
            <a:r>
              <a:rPr lang="es-E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DISCUSIÓN 2.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178BC-CD04-4001-885C-D39F66A33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48704"/>
            <a:ext cx="10972800" cy="50989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F1180-F07F-45F1-9746-53D9EF1B85B4}"/>
              </a:ext>
            </a:extLst>
          </p:cNvPr>
          <p:cNvSpPr txBox="1"/>
          <p:nvPr/>
        </p:nvSpPr>
        <p:spPr>
          <a:xfrm>
            <a:off x="1104314" y="1348704"/>
            <a:ext cx="99827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6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El nuevo modelo híbrido de telemedicina ha mejorado el acceso a servicios de abortos formales: en el Reino Unido, la </a:t>
            </a:r>
            <a:r>
              <a:rPr lang="es-ES" sz="2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tasa de mujeres que buscan medicamentos para el aborto </a:t>
            </a:r>
            <a:r>
              <a:rPr lang="es-ES" sz="2600" b="1" u="sng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fuera del sistema formal de salud</a:t>
            </a:r>
            <a:r>
              <a:rPr lang="es-ES" sz="2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, se redujo significativamente</a:t>
            </a:r>
            <a:r>
              <a:rPr lang="es-ES" sz="26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después de su implementación.*</a:t>
            </a:r>
          </a:p>
          <a:p>
            <a:pPr algn="just"/>
            <a:endParaRPr lang="es-ES" sz="10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ES" sz="26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Aquellas que antes eran demasiado vulnerables para 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asistir en persona, han podido acceder a la atención formal a través de la telemedicina, beneficiándose de la seguridad, el asesoramiento y el seguimiento, incluyendo la anticoncepción, proporcionados por profesionales capacitados.** </a:t>
            </a:r>
            <a:endParaRPr lang="es-ES" sz="2600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E137F-C882-488A-B385-4D7CF9B4F80D}"/>
              </a:ext>
            </a:extLst>
          </p:cNvPr>
          <p:cNvSpPr txBox="1"/>
          <p:nvPr/>
        </p:nvSpPr>
        <p:spPr>
          <a:xfrm>
            <a:off x="304799" y="5675293"/>
            <a:ext cx="115818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i="1" dirty="0">
                <a:solidFill>
                  <a:srgbClr val="C00000"/>
                </a:solidFill>
                <a:latin typeface="+mj-lt"/>
              </a:rPr>
              <a:t>*Aiken ARA,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Starling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JE,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Gomperts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R, Scott JG, Aiken C.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Demand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for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self-managed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online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telemedicine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abortion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in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eight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European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countries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during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the COVID-19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pandemic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: a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regression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discontinuity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analysis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[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preprint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].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MedRxiv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2020:2020.09.15.20195222.</a:t>
            </a:r>
          </a:p>
          <a:p>
            <a:pPr algn="r"/>
            <a:r>
              <a:rPr lang="es-ES" sz="1400" i="1" dirty="0">
                <a:solidFill>
                  <a:srgbClr val="C00000"/>
                </a:solidFill>
                <a:latin typeface="+mj-lt"/>
              </a:rPr>
              <a:t>**Moreau C,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Shankar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M,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Glasier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A, Cameron S,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Gemzell-Danielsson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K.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Abortion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regulation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in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Europe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in the era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COVID-19: a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spectrum</a:t>
            </a:r>
            <a:endParaRPr lang="es-ES" sz="1400" i="1" dirty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policy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responses. BMJ Sex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Reprod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Health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2020:bmjsrh-2020-200724. https://doi.org/10.1136/bmjsrh-2020-200724</a:t>
            </a:r>
          </a:p>
        </p:txBody>
      </p:sp>
    </p:spTree>
    <p:extLst>
      <p:ext uri="{BB962C8B-B14F-4D97-AF65-F5344CB8AC3E}">
        <p14:creationId xmlns:p14="http://schemas.microsoft.com/office/powerpoint/2010/main" val="194272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8C160EB-28A2-4231-BC7A-7976187D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55" y="209940"/>
            <a:ext cx="11610534" cy="1066800"/>
          </a:xfrm>
        </p:spPr>
        <p:txBody>
          <a:bodyPr>
            <a:normAutofit/>
          </a:bodyPr>
          <a:lstStyle/>
          <a:p>
            <a:r>
              <a:rPr lang="es-ES" dirty="0"/>
              <a:t>Sesiones previas: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398A9-F260-4E26-93C2-7129091C9ABD}"/>
              </a:ext>
            </a:extLst>
          </p:cNvPr>
          <p:cNvSpPr txBox="1"/>
          <p:nvPr/>
        </p:nvSpPr>
        <p:spPr>
          <a:xfrm>
            <a:off x="177800" y="5780299"/>
            <a:ext cx="118364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1400" i="1" dirty="0">
                <a:solidFill>
                  <a:srgbClr val="C00000"/>
                </a:solidFill>
                <a:latin typeface="+mj-lt"/>
              </a:rPr>
              <a:t>) Reynolds-Wright JJ, Johnstone A, McCabe K, et al. BMJ Sex </a:t>
            </a:r>
            <a:r>
              <a:rPr lang="en-US" sz="1400" i="1" dirty="0" err="1">
                <a:solidFill>
                  <a:srgbClr val="C00000"/>
                </a:solidFill>
                <a:latin typeface="+mj-lt"/>
              </a:rPr>
              <a:t>Reprod</a:t>
            </a:r>
            <a:r>
              <a:rPr lang="en-US" sz="1400" i="1" dirty="0">
                <a:solidFill>
                  <a:srgbClr val="C00000"/>
                </a:solidFill>
                <a:latin typeface="+mj-lt"/>
              </a:rPr>
              <a:t> Health, Published Online First: doi:10.1136/ bmjsrh-2020-20097</a:t>
            </a:r>
            <a:endParaRPr lang="es-ES" sz="1400" i="1" dirty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en-US" sz="14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2) Duncan CI, </a:t>
            </a:r>
            <a:r>
              <a:rPr lang="en-US" sz="1400" i="1" dirty="0">
                <a:solidFill>
                  <a:srgbClr val="C00000"/>
                </a:solidFill>
                <a:latin typeface="+mj-lt"/>
              </a:rPr>
              <a:t>Reynolds-Wright JJ, Cameron ST. </a:t>
            </a:r>
            <a:r>
              <a:rPr lang="en-US" sz="14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BMJ Sex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Reprod</a:t>
            </a:r>
            <a:r>
              <a:rPr lang="en-US" sz="14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Health 2020;0:1–6. doi:10.1136/bmjsrh-2020-200888</a:t>
            </a:r>
          </a:p>
          <a:p>
            <a:pPr algn="r"/>
            <a:r>
              <a:rPr lang="en-US" sz="1400" i="1" dirty="0">
                <a:solidFill>
                  <a:srgbClr val="C00000"/>
                </a:solidFill>
                <a:latin typeface="+mj-lt"/>
              </a:rPr>
              <a:t>3) Saavedra-</a:t>
            </a:r>
            <a:r>
              <a:rPr lang="en-US" sz="1400" i="1" dirty="0" err="1">
                <a:solidFill>
                  <a:srgbClr val="C00000"/>
                </a:solidFill>
                <a:latin typeface="+mj-lt"/>
              </a:rPr>
              <a:t>Avendaño</a:t>
            </a:r>
            <a:r>
              <a:rPr lang="en-US" sz="1400" i="1" dirty="0">
                <a:solidFill>
                  <a:srgbClr val="C00000"/>
                </a:solidFill>
                <a:latin typeface="+mj-lt"/>
              </a:rPr>
              <a:t> B, Schiavon R, </a:t>
            </a:r>
            <a:r>
              <a:rPr lang="en-US" sz="1400" i="1" dirty="0" err="1">
                <a:solidFill>
                  <a:srgbClr val="C00000"/>
                </a:solidFill>
                <a:latin typeface="+mj-lt"/>
              </a:rPr>
              <a:t>Sanhueza</a:t>
            </a:r>
            <a:r>
              <a:rPr lang="en-US" sz="1400" i="1" dirty="0">
                <a:solidFill>
                  <a:srgbClr val="C00000"/>
                </a:solidFill>
                <a:latin typeface="+mj-lt"/>
              </a:rPr>
              <a:t> P, </a:t>
            </a:r>
            <a:r>
              <a:rPr lang="en-US" sz="1400" i="1" dirty="0" err="1">
                <a:solidFill>
                  <a:srgbClr val="C00000"/>
                </a:solidFill>
                <a:latin typeface="+mj-lt"/>
              </a:rPr>
              <a:t>Darney</a:t>
            </a:r>
            <a:r>
              <a:rPr lang="en-US" sz="1400" i="1" dirty="0">
                <a:solidFill>
                  <a:srgbClr val="C00000"/>
                </a:solidFill>
                <a:latin typeface="+mj-lt"/>
              </a:rPr>
              <a:t> B. Reproductive Health </a:t>
            </a:r>
            <a:r>
              <a:rPr lang="pt-BR" sz="1400" i="1" dirty="0">
                <a:solidFill>
                  <a:srgbClr val="C00000"/>
                </a:solidFill>
                <a:latin typeface="+mj-lt"/>
              </a:rPr>
              <a:t> 2020 Jun 9;17(1):89. doi: 10.1186/s12978-020-00914-x.</a:t>
            </a:r>
            <a:r>
              <a:rPr lang="en-US" sz="1400" i="1" dirty="0">
                <a:solidFill>
                  <a:srgbClr val="C00000"/>
                </a:solidFill>
                <a:latin typeface="+mj-lt"/>
              </a:rPr>
              <a:t>17(1)  </a:t>
            </a:r>
            <a:endParaRPr lang="es-ES" sz="1400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8EEE38-1B00-4961-9BD7-20565387B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815" y="1259536"/>
            <a:ext cx="4892159" cy="2157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67B29-38D4-4E85-8F39-BAD70629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40" y="1304885"/>
            <a:ext cx="5330825" cy="1845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8C13A1-E009-4157-B201-E41076DD0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7795" y="3285291"/>
            <a:ext cx="5696410" cy="2359826"/>
          </a:xfrm>
          <a:prstGeom prst="rect">
            <a:avLst/>
          </a:prstGeom>
        </p:spPr>
      </p:pic>
      <p:sp>
        <p:nvSpPr>
          <p:cNvPr id="5" name="AutoShape 3" descr="Springer">
            <a:hlinkClick r:id="rId7"/>
            <a:extLst>
              <a:ext uri="{FF2B5EF4-FFF2-40B4-BE49-F238E27FC236}">
                <a16:creationId xmlns:a16="http://schemas.microsoft.com/office/drawing/2014/main" id="{21A28562-A212-4FA3-8AD9-65E996F958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00" y="-1303338"/>
            <a:ext cx="7143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A8A17-7678-4C8A-8AE2-3981A70CFE00}"/>
              </a:ext>
            </a:extLst>
          </p:cNvPr>
          <p:cNvSpPr txBox="1"/>
          <p:nvPr/>
        </p:nvSpPr>
        <p:spPr>
          <a:xfrm>
            <a:off x="496268" y="130488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+mj-lt"/>
              </a:rPr>
              <a:t>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E1BDA-D23B-45F7-B5CE-7243676148A1}"/>
              </a:ext>
            </a:extLst>
          </p:cNvPr>
          <p:cNvSpPr txBox="1"/>
          <p:nvPr/>
        </p:nvSpPr>
        <p:spPr>
          <a:xfrm>
            <a:off x="6346151" y="130488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+mj-lt"/>
              </a:rPr>
              <a:t>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4AFD0-956A-47B2-AFD7-144C2432338E}"/>
              </a:ext>
            </a:extLst>
          </p:cNvPr>
          <p:cNvSpPr txBox="1"/>
          <p:nvPr/>
        </p:nvSpPr>
        <p:spPr>
          <a:xfrm>
            <a:off x="2849136" y="358140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+mj-lt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62429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5EF0-729C-4E78-B342-292337770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8535"/>
            <a:ext cx="10515600" cy="488946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s-ES" sz="2400" b="1" dirty="0">
              <a:solidFill>
                <a:srgbClr val="0070C0"/>
              </a:solidFill>
              <a:latin typeface="+mj-lt"/>
            </a:endParaRPr>
          </a:p>
          <a:p>
            <a:pPr marL="109728" indent="0" algn="just">
              <a:buNone/>
            </a:pPr>
            <a:r>
              <a:rPr lang="es-ES" sz="3300" dirty="0">
                <a:solidFill>
                  <a:srgbClr val="0070C0"/>
                </a:solidFill>
                <a:latin typeface="+mj-lt"/>
              </a:rPr>
              <a:t>Este estudio es el primero en evaluar un protocolo de atención de aborto por telemedicina </a:t>
            </a:r>
            <a:r>
              <a:rPr lang="es-ES" sz="3300" i="1" dirty="0">
                <a:solidFill>
                  <a:srgbClr val="0070C0"/>
                </a:solidFill>
                <a:latin typeface="+mj-lt"/>
              </a:rPr>
              <a:t>sin pruebas (no-test </a:t>
            </a:r>
            <a:r>
              <a:rPr lang="es-ES" sz="3300" i="1" dirty="0" err="1">
                <a:solidFill>
                  <a:srgbClr val="0070C0"/>
                </a:solidFill>
                <a:latin typeface="+mj-lt"/>
              </a:rPr>
              <a:t>protocol</a:t>
            </a:r>
            <a:r>
              <a:rPr lang="es-ES" sz="3300" i="1" dirty="0">
                <a:solidFill>
                  <a:srgbClr val="0070C0"/>
                </a:solidFill>
                <a:latin typeface="+mj-lt"/>
              </a:rPr>
              <a:t>) </a:t>
            </a:r>
            <a:r>
              <a:rPr lang="es-ES" sz="3300" b="1" i="1" u="sng" dirty="0">
                <a:solidFill>
                  <a:srgbClr val="0070C0"/>
                </a:solidFill>
                <a:latin typeface="+mj-lt"/>
              </a:rPr>
              <a:t>en el mundo real a gran escala.</a:t>
            </a:r>
            <a:r>
              <a:rPr lang="es-ES" sz="3300" dirty="0">
                <a:solidFill>
                  <a:srgbClr val="0070C0"/>
                </a:solidFill>
                <a:latin typeface="+mj-lt"/>
              </a:rPr>
              <a:t> Este nuevo modelo nacional demuestra cómo un marco flexible para el aborto con medicamentos puede ofrecer mejoras significativas en la calidad a quienes necesitan atención del aborto.
</a:t>
            </a:r>
          </a:p>
          <a:p>
            <a:pPr marL="109728" indent="0" algn="just">
              <a:buNone/>
            </a:pPr>
            <a:r>
              <a:rPr lang="es-ES" sz="3300" dirty="0">
                <a:solidFill>
                  <a:srgbClr val="0070C0"/>
                </a:solidFill>
                <a:latin typeface="+mj-lt"/>
              </a:rPr>
              <a:t>Un modelo híbrido de telemedicina para el aborto con medicamentos, que incluye telemedicina sin prueba y manejo sin ultrasonido, es </a:t>
            </a:r>
            <a:r>
              <a:rPr lang="es-ES" sz="3300" b="1" dirty="0">
                <a:solidFill>
                  <a:srgbClr val="0070C0"/>
                </a:solidFill>
                <a:latin typeface="+mj-lt"/>
              </a:rPr>
              <a:t>efectivo, seguro, aceptable y mejora el acceso a la atención</a:t>
            </a:r>
            <a:r>
              <a:rPr lang="es-ES" sz="3300" dirty="0">
                <a:solidFill>
                  <a:srgbClr val="0070C0"/>
                </a:solidFill>
                <a:latin typeface="+mj-lt"/>
              </a:rPr>
              <a:t>.
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5F710-EBCC-44B9-9216-2DDAD21B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335"/>
            <a:ext cx="4724400" cy="8382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CONCLUSIONES 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D8FBB-890E-4114-9B43-ACCCC369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578582"/>
            <a:ext cx="1966177" cy="11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A68DD61-8510-44AE-B3D0-9C1F5C7CB478}"/>
              </a:ext>
            </a:extLst>
          </p:cNvPr>
          <p:cNvSpPr/>
          <p:nvPr/>
        </p:nvSpPr>
        <p:spPr>
          <a:xfrm>
            <a:off x="2514601" y="2014754"/>
            <a:ext cx="3322783" cy="8808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</a:t>
            </a:r>
            <a:r>
              <a:rPr lang="es-MX" sz="3600" b="1" dirty="0" err="1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isponibilidad</a:t>
            </a:r>
            <a:endParaRPr lang="es-MX" sz="3600" b="1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194BFAC-9813-46DE-ABBE-E8FB59BF63FA}"/>
              </a:ext>
            </a:extLst>
          </p:cNvPr>
          <p:cNvSpPr/>
          <p:nvPr/>
        </p:nvSpPr>
        <p:spPr>
          <a:xfrm>
            <a:off x="6771097" y="1943101"/>
            <a:ext cx="2757682" cy="8477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Aceptabilidad</a:t>
            </a:r>
            <a:endParaRPr lang="es-MX" sz="3200" b="1" dirty="0">
              <a:solidFill>
                <a:srgbClr val="FF000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B08C3D98-6F5A-4F0E-8453-6D189BB8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91" y="359582"/>
            <a:ext cx="11130096" cy="1066800"/>
          </a:xfrm>
        </p:spPr>
        <p:txBody>
          <a:bodyPr>
            <a:normAutofit/>
          </a:bodyPr>
          <a:lstStyle/>
          <a:p>
            <a:r>
              <a:rPr lang="es-ES" dirty="0"/>
              <a:t>CALIDAD DE LA SERVICIOS DE ABORTO SEGURO </a:t>
            </a:r>
            <a:endParaRPr lang="es-MX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50BF54D-630B-459C-9C1C-5A18D5F998BD}"/>
              </a:ext>
            </a:extLst>
          </p:cNvPr>
          <p:cNvSpPr/>
          <p:nvPr/>
        </p:nvSpPr>
        <p:spPr>
          <a:xfrm>
            <a:off x="2157099" y="3725801"/>
            <a:ext cx="2757682" cy="8261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Accesible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43E7FAF-F9FB-48DE-BA70-99680B6A694E}"/>
              </a:ext>
            </a:extLst>
          </p:cNvPr>
          <p:cNvSpPr/>
          <p:nvPr/>
        </p:nvSpPr>
        <p:spPr>
          <a:xfrm>
            <a:off x="7258169" y="3725801"/>
            <a:ext cx="2757682" cy="8261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FF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Efectividad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0EB1BF1-81F5-4BB1-BA26-D622C593F80A}"/>
              </a:ext>
            </a:extLst>
          </p:cNvPr>
          <p:cNvSpPr/>
          <p:nvPr/>
        </p:nvSpPr>
        <p:spPr>
          <a:xfrm>
            <a:off x="4717159" y="5043737"/>
            <a:ext cx="2757682" cy="10667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Seguridad</a:t>
            </a:r>
            <a:endParaRPr lang="es-MX" sz="3600" b="1" dirty="0">
              <a:solidFill>
                <a:srgbClr val="FF0000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745DC538-689F-4ECA-AEBF-70E5EC89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8171" y="3317436"/>
            <a:ext cx="575658" cy="120364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452B2E19-968F-40B1-8A76-54D04FDEC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2" y="4729471"/>
            <a:ext cx="2696462" cy="1836547"/>
          </a:xfrm>
          <a:prstGeom prst="rect">
            <a:avLst/>
          </a:prstGeom>
        </p:spPr>
      </p:pic>
      <p:pic>
        <p:nvPicPr>
          <p:cNvPr id="11" name="Imagen 5">
            <a:extLst>
              <a:ext uri="{FF2B5EF4-FFF2-40B4-BE49-F238E27FC236}">
                <a16:creationId xmlns:a16="http://schemas.microsoft.com/office/drawing/2014/main" id="{C2A2903E-5CEF-4E4C-B93A-2B7BBB5DB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55" y="4726765"/>
            <a:ext cx="2464599" cy="1805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E37642-BEE4-4E64-8BCC-41358F8C2B74}"/>
              </a:ext>
            </a:extLst>
          </p:cNvPr>
          <p:cNvSpPr txBox="1"/>
          <p:nvPr/>
        </p:nvSpPr>
        <p:spPr>
          <a:xfrm>
            <a:off x="596933" y="1762779"/>
            <a:ext cx="497316" cy="333244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+mj-lt"/>
              </a:rPr>
              <a:t>PRESENCIAL</a:t>
            </a:r>
            <a:r>
              <a:rPr lang="es-E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28631-1B46-4CDD-8653-1DF003E32A38}"/>
              </a:ext>
            </a:extLst>
          </p:cNvPr>
          <p:cNvSpPr txBox="1"/>
          <p:nvPr/>
        </p:nvSpPr>
        <p:spPr>
          <a:xfrm>
            <a:off x="11163732" y="2297041"/>
            <a:ext cx="497316" cy="333244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+mj-lt"/>
              </a:rPr>
              <a:t>VIRTUAL</a:t>
            </a:r>
            <a:r>
              <a:rPr lang="es-ES" dirty="0">
                <a:solidFill>
                  <a:srgbClr val="FF0000"/>
                </a:solidFill>
                <a:latin typeface="+mj-lt"/>
              </a:rPr>
              <a:t>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77"/>
    </mc:Choice>
    <mc:Fallback xmlns="">
      <p:transition spd="slow" advTm="3597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D9B8-540F-4BBF-8C6F-4529A27A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533400"/>
            <a:ext cx="11587089" cy="10668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accent5"/>
                </a:solidFill>
              </a:rPr>
              <a:t>RESUMEN DE RESULTADOS  </a:t>
            </a:r>
            <a:endParaRPr lang="es-E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4502-5AF6-42FC-A52B-DDF49D715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1719669"/>
            <a:ext cx="11129889" cy="5145024"/>
          </a:xfrm>
        </p:spPr>
        <p:txBody>
          <a:bodyPr>
            <a:noAutofit/>
          </a:bodyPr>
          <a:lstStyle/>
          <a:p>
            <a:pPr marL="146301" indent="0">
              <a:buNone/>
            </a:pPr>
            <a:r>
              <a:rPr lang="es-ES" sz="2800" dirty="0">
                <a:solidFill>
                  <a:srgbClr val="0070C0"/>
                </a:solidFill>
                <a:latin typeface="+mj-lt"/>
              </a:rPr>
              <a:t>La atención de aborto </a:t>
            </a:r>
            <a:r>
              <a:rPr lang="es-ES" sz="2800" i="1" dirty="0">
                <a:solidFill>
                  <a:srgbClr val="0070C0"/>
                </a:solidFill>
                <a:latin typeface="+mj-lt"/>
              </a:rPr>
              <a:t>a distancia</a:t>
            </a:r>
            <a:r>
              <a:rPr lang="es-ES" sz="2800" dirty="0">
                <a:solidFill>
                  <a:srgbClr val="0070C0"/>
                </a:solidFill>
                <a:latin typeface="+mj-lt"/>
              </a:rPr>
              <a:t>, con </a:t>
            </a:r>
            <a:r>
              <a:rPr lang="es-ES" sz="2800" b="1" i="1" dirty="0">
                <a:solidFill>
                  <a:srgbClr val="0070C0"/>
                </a:solidFill>
                <a:latin typeface="+mj-lt"/>
              </a:rPr>
              <a:t>protocolos simplificados </a:t>
            </a:r>
            <a:r>
              <a:rPr lang="es-ES" sz="2800" dirty="0">
                <a:solidFill>
                  <a:srgbClr val="0070C0"/>
                </a:solidFill>
                <a:latin typeface="+mj-lt"/>
              </a:rPr>
              <a:t>y </a:t>
            </a:r>
            <a:r>
              <a:rPr lang="es-ES" sz="2800" b="1" i="1" dirty="0">
                <a:solidFill>
                  <a:srgbClr val="0070C0"/>
                </a:solidFill>
                <a:latin typeface="+mj-lt"/>
              </a:rPr>
              <a:t>sin estudios de rutina</a:t>
            </a:r>
            <a:r>
              <a:rPr lang="es-ES" sz="2800" dirty="0">
                <a:solidFill>
                  <a:srgbClr val="0070C0"/>
                </a:solidFill>
                <a:latin typeface="+mj-lt"/>
              </a:rPr>
              <a:t>, tiene una calidad de atención similar a la atención presencial en todas estas dimensiones:</a:t>
            </a:r>
          </a:p>
          <a:p>
            <a:pPr marL="146301" indent="0">
              <a:buNone/>
            </a:pPr>
            <a:endParaRPr lang="es-ES" sz="2800" dirty="0">
              <a:solidFill>
                <a:srgbClr val="0070C0"/>
              </a:solidFill>
              <a:latin typeface="+mj-lt"/>
            </a:endParaRPr>
          </a:p>
          <a:p>
            <a:r>
              <a:rPr lang="es-ES" sz="2400" dirty="0">
                <a:solidFill>
                  <a:srgbClr val="0070C0"/>
                </a:solidFill>
                <a:latin typeface="+mj-lt"/>
              </a:rPr>
              <a:t>Complicaciones: 0.02% vs. 0.04%, P = 0.56</a:t>
            </a:r>
          </a:p>
          <a:p>
            <a:r>
              <a:rPr lang="es-ES" sz="2400" dirty="0" err="1">
                <a:solidFill>
                  <a:srgbClr val="0070C0"/>
                </a:solidFill>
                <a:latin typeface="+mj-lt"/>
              </a:rPr>
              <a:t>Emb</a:t>
            </a:r>
            <a:r>
              <a:rPr lang="es-ES" sz="2400" dirty="0">
                <a:solidFill>
                  <a:srgbClr val="0070C0"/>
                </a:solidFill>
                <a:latin typeface="+mj-lt"/>
              </a:rPr>
              <a:t>. Ectópico: 0.2% vs. 0.2%, P = 0.8</a:t>
            </a:r>
          </a:p>
          <a:p>
            <a:r>
              <a:rPr lang="es-ES" sz="2400" dirty="0">
                <a:solidFill>
                  <a:srgbClr val="0070C0"/>
                </a:solidFill>
                <a:latin typeface="+mj-lt"/>
              </a:rPr>
              <a:t>Aceptabilidad y satisfacción: 96%. </a:t>
            </a:r>
          </a:p>
          <a:p>
            <a:r>
              <a:rPr lang="es-ES" sz="2400" b="1" dirty="0">
                <a:solidFill>
                  <a:srgbClr val="0070C0"/>
                </a:solidFill>
                <a:latin typeface="+mj-lt"/>
              </a:rPr>
              <a:t>Abortos de ≤6 SG: 40% vs. 25%, P &lt; 0.001</a:t>
            </a:r>
          </a:p>
          <a:p>
            <a:r>
              <a:rPr lang="es-ES" sz="2400" b="1" dirty="0">
                <a:solidFill>
                  <a:srgbClr val="0070C0"/>
                </a:solidFill>
                <a:latin typeface="+mj-lt"/>
              </a:rPr>
              <a:t>Efectividad: 99.2% vs. 98.1%, P &lt; 0.001.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C4C36-58AE-405C-9531-561AC9A16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416105"/>
            <a:ext cx="3506383" cy="2190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99EC68-1545-4E2C-8C63-09E234847C50}"/>
              </a:ext>
            </a:extLst>
          </p:cNvPr>
          <p:cNvSpPr txBox="1"/>
          <p:nvPr/>
        </p:nvSpPr>
        <p:spPr>
          <a:xfrm>
            <a:off x="415345" y="6107140"/>
            <a:ext cx="11547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i="1" dirty="0">
                <a:solidFill>
                  <a:srgbClr val="C00000"/>
                </a:solidFill>
                <a:latin typeface="+mj-lt"/>
              </a:rPr>
              <a:t>Aiken ARA,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Lohr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PA, Lord J, Ghosh N,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Starling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J.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Effectiveness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, safety and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acceptability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no-test medical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abortion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(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termination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pregnancy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)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provided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via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telemedicine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: a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national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cohort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1400" i="1" dirty="0" err="1">
                <a:solidFill>
                  <a:srgbClr val="C00000"/>
                </a:solidFill>
                <a:latin typeface="+mj-lt"/>
              </a:rPr>
              <a:t>study</a:t>
            </a:r>
            <a:r>
              <a:rPr lang="es-ES" sz="1400" i="1" dirty="0">
                <a:solidFill>
                  <a:srgbClr val="C00000"/>
                </a:solidFill>
                <a:latin typeface="+mj-lt"/>
              </a:rPr>
              <a:t>. BJOG 2021;128:1464–1474.</a:t>
            </a:r>
          </a:p>
        </p:txBody>
      </p:sp>
    </p:spTree>
    <p:extLst>
      <p:ext uri="{BB962C8B-B14F-4D97-AF65-F5344CB8AC3E}">
        <p14:creationId xmlns:p14="http://schemas.microsoft.com/office/powerpoint/2010/main" val="35059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92"/>
    </mc:Choice>
    <mc:Fallback xmlns="">
      <p:transition spd="slow" advTm="21449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F8C41E-516F-45FC-AB2A-13D8A4A43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16547" r="46179" b="18898"/>
          <a:stretch/>
        </p:blipFill>
        <p:spPr>
          <a:xfrm>
            <a:off x="609600" y="5791200"/>
            <a:ext cx="3220693" cy="593585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329F009F-1AC9-4687-8E90-091F4BC2F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618078"/>
            <a:ext cx="6086102" cy="13839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F72E00-13D0-481E-A58C-B63DD68DF5D5}"/>
              </a:ext>
            </a:extLst>
          </p:cNvPr>
          <p:cNvSpPr txBox="1">
            <a:spLocks/>
          </p:cNvSpPr>
          <p:nvPr/>
        </p:nvSpPr>
        <p:spPr>
          <a:xfrm>
            <a:off x="1821766" y="4360357"/>
            <a:ext cx="8548468" cy="9612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>
                <a:solidFill>
                  <a:srgbClr val="0070C0"/>
                </a:solidFill>
              </a:rPr>
              <a:t>Muchas gracias </a:t>
            </a:r>
          </a:p>
          <a:p>
            <a:pPr algn="ctr"/>
            <a:r>
              <a:rPr lang="es-MX" sz="3600" dirty="0">
                <a:solidFill>
                  <a:srgbClr val="0070C0"/>
                </a:solidFill>
              </a:rPr>
              <a:t>Dr. Raffaela Schiavon</a:t>
            </a:r>
          </a:p>
          <a:p>
            <a:pPr algn="ctr"/>
            <a:r>
              <a:rPr lang="es-MX" sz="2800" i="1" dirty="0">
                <a:solidFill>
                  <a:srgbClr val="C00000"/>
                </a:solidFill>
              </a:rPr>
              <a:t>schiavonraffaela1@gmail.com </a:t>
            </a:r>
          </a:p>
        </p:txBody>
      </p:sp>
    </p:spTree>
    <p:extLst>
      <p:ext uri="{BB962C8B-B14F-4D97-AF65-F5344CB8AC3E}">
        <p14:creationId xmlns:p14="http://schemas.microsoft.com/office/powerpoint/2010/main" val="11420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F710-EBCC-44B9-9216-2DDAD21B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26" y="457200"/>
            <a:ext cx="10972800" cy="838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CONCLUSIONES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5EF0-729C-4E78-B342-292337770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00" y="1143000"/>
            <a:ext cx="5463674" cy="5562600"/>
          </a:xfrm>
        </p:spPr>
        <p:txBody>
          <a:bodyPr>
            <a:normAutofit fontScale="62500" lnSpcReduction="20000"/>
          </a:bodyPr>
          <a:lstStyle/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4500" b="1" dirty="0">
                <a:solidFill>
                  <a:schemeClr val="accent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Mensajes claves:</a:t>
            </a:r>
            <a:r>
              <a:rPr lang="es-ES" sz="4500" dirty="0">
                <a:solidFill>
                  <a:schemeClr val="accent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ES" sz="34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► </a:t>
            </a:r>
            <a:r>
              <a:rPr lang="es-ES" sz="3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7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aborto médico por telemedicina en el hogar en el primer trimestre sin ultrasonido de rutina es </a:t>
            </a:r>
            <a:r>
              <a:rPr lang="es-ES" sz="3700" b="1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efectivo, con bajas tasas de complicaciones y alta aceptabilidad</a:t>
            </a:r>
            <a:r>
              <a:rPr lang="es-ES" sz="37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            ► Los  modelos de servicios de telemedicina necesitan flexibilidad y recursos para incluir a aquellas mujeres que requieren </a:t>
            </a:r>
            <a:r>
              <a:rPr lang="es-ES" sz="3700" b="1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revisión clínica presencial después del aborto</a:t>
            </a:r>
            <a:r>
              <a:rPr lang="es-ES" sz="37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incluida la evaluación por ultrasonido.                                               </a:t>
            </a:r>
            <a:r>
              <a:rPr lang="es-ES" sz="3700" i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s-ES" sz="37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►  Si se les diera la opción, la mayoría de las mujeres volverían a elegir una consulta de telemedicina en lugar de una visita en persona.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3628D-BE58-422F-8D93-F050E629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49" y="1412972"/>
            <a:ext cx="4419600" cy="48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F710-EBCC-44B9-9216-2DDAD21B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26" y="457200"/>
            <a:ext cx="10972800" cy="838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CONCLUSIONES </a:t>
            </a:r>
            <a:endParaRPr lang="es-E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5EF0-729C-4E78-B342-292337770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228578"/>
            <a:ext cx="5562600" cy="5334000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dirty="0">
                <a:solidFill>
                  <a:schemeClr val="accent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Mensajes claves:</a:t>
            </a:r>
            <a:r>
              <a:rPr lang="es-ES" sz="2800" dirty="0">
                <a:solidFill>
                  <a:schemeClr val="accent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98000"/>
              </a:lnSpc>
              <a:spcAft>
                <a:spcPts val="15"/>
              </a:spcAft>
              <a:buNone/>
            </a:pPr>
            <a:r>
              <a:rPr lang="es-ES" sz="1800" dirty="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</a:rPr>
              <a:t>►</a:t>
            </a:r>
            <a:r>
              <a:rPr lang="es-ES" sz="18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s-ES" sz="24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El embarazo ectópico no es común en mujeres que se presentan en busca de un aborto.</a:t>
            </a:r>
            <a:endParaRPr lang="es-ES" sz="2400" i="1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98000"/>
              </a:lnSpc>
              <a:spcAft>
                <a:spcPts val="15"/>
              </a:spcAft>
              <a:buNone/>
            </a:pPr>
            <a:r>
              <a:rPr lang="es-ES" sz="2400" i="1" dirty="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</a:rPr>
              <a:t>►</a:t>
            </a:r>
            <a:r>
              <a:rPr lang="es-ES" sz="24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El ultrasonido está indicado para mujeres </a:t>
            </a:r>
            <a:r>
              <a:rPr lang="es-ES" sz="2400" b="1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con síntomas o factores de riesgo significativos de embarazo ectópico </a:t>
            </a:r>
            <a:r>
              <a:rPr lang="es-ES" sz="24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que solicitan un aborto.</a:t>
            </a:r>
            <a:endParaRPr lang="es-ES" sz="2400" i="1" dirty="0">
              <a:solidFill>
                <a:srgbClr val="C00000"/>
              </a:solidFill>
              <a:latin typeface="+mj-lt"/>
              <a:ea typeface="Calibri" panose="020F0502020204030204" pitchFamily="34" charset="0"/>
            </a:endParaRPr>
          </a:p>
          <a:p>
            <a:pPr marL="0" indent="0" algn="just">
              <a:lnSpc>
                <a:spcPct val="98000"/>
              </a:lnSpc>
              <a:spcAft>
                <a:spcPts val="15"/>
              </a:spcAft>
              <a:buNone/>
            </a:pPr>
            <a:r>
              <a:rPr lang="es-ES" sz="2400" i="1" dirty="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</a:rPr>
              <a:t>►</a:t>
            </a:r>
            <a:r>
              <a:rPr lang="es-ES" sz="2400" i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 Aunque el ultrasonido de rutina podría identificar un pequeño número de mujeres sin factores de riesgo con embarazo ectópico, complica los servicios de aborto y podría sugerir falsos negativos.</a:t>
            </a:r>
            <a:endParaRPr lang="es-ES" sz="2400" i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s-ES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1387D8-528C-4F94-BBB7-3D7001FC1EB1}"/>
              </a:ext>
            </a:extLst>
          </p:cNvPr>
          <p:cNvSpPr txBox="1">
            <a:spLocks/>
          </p:cNvSpPr>
          <p:nvPr/>
        </p:nvSpPr>
        <p:spPr>
          <a:xfrm>
            <a:off x="683125" y="1304778"/>
            <a:ext cx="5093677" cy="5181600"/>
          </a:xfrm>
          <a:prstGeom prst="rect">
            <a:avLst/>
          </a:prstGeom>
          <a:solidFill>
            <a:srgbClr val="CFE7FD"/>
          </a:solidFill>
          <a:ln>
            <a:solidFill>
              <a:srgbClr val="0070C0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33350" indent="0" algn="just">
              <a:lnSpc>
                <a:spcPct val="105000"/>
              </a:lnSpc>
              <a:spcAft>
                <a:spcPts val="1765"/>
              </a:spcAft>
              <a:buFont typeface="Georgia"/>
              <a:buNone/>
            </a:pPr>
            <a:r>
              <a:rPr lang="es-ES" sz="24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1. El embarazo ectópico es poco común entre las mujeres que se presentan en una unidad de salud en busca de un aborto.                                                                  2. Es cuestionable la utilidad del </a:t>
            </a:r>
            <a:r>
              <a:rPr lang="es-ES" sz="24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ultrasonido de rutina </a:t>
            </a:r>
            <a:r>
              <a:rPr lang="es-ES" sz="24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para excluir el embarazo ectópico, ya que el US podría facilitar la detección en algunos casos, pero también podría dar en otros, una falsa seguridad de que el embarazo es </a:t>
            </a:r>
            <a:r>
              <a:rPr lang="es-ES" sz="2400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intra-uterino</a:t>
            </a:r>
            <a:r>
              <a:rPr lang="es-ES" sz="24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8333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F710-EBCC-44B9-9216-2DDAD21B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26" y="533400"/>
            <a:ext cx="10972800" cy="838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CONCLUSIONES </a:t>
            </a:r>
            <a:endParaRPr lang="es-E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845BA3-6137-45B6-A593-B9BFF1C81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2661" y="1600200"/>
            <a:ext cx="10463176" cy="4800600"/>
          </a:xfrm>
          <a:solidFill>
            <a:srgbClr val="CFE7FD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300" dirty="0">
                <a:solidFill>
                  <a:srgbClr val="0070C0"/>
                </a:solidFill>
                <a:latin typeface="+mj-lt"/>
              </a:rPr>
              <a:t>Los hallazgos del estudio en una muestra grande de mujeres mexicanas que solicitaron ILE en servicios públicos, demuestra que la enorme mayoría fue capaz de establecer su elegibilidad para AM (&lt;70 </a:t>
            </a:r>
            <a:r>
              <a:rPr lang="es-ES" sz="2300" dirty="0" err="1">
                <a:solidFill>
                  <a:srgbClr val="0070C0"/>
                </a:solidFill>
                <a:latin typeface="+mj-lt"/>
              </a:rPr>
              <a:t>dd</a:t>
            </a:r>
            <a:r>
              <a:rPr lang="es-ES" sz="2300" dirty="0">
                <a:solidFill>
                  <a:srgbClr val="0070C0"/>
                </a:solidFill>
                <a:latin typeface="+mj-lt"/>
              </a:rPr>
              <a:t>)  y para ILE en el primer trimestre &lt; 90 </a:t>
            </a:r>
            <a:r>
              <a:rPr lang="es-ES" sz="2300" dirty="0" err="1">
                <a:solidFill>
                  <a:srgbClr val="0070C0"/>
                </a:solidFill>
                <a:latin typeface="+mj-lt"/>
              </a:rPr>
              <a:t>dd</a:t>
            </a:r>
            <a:r>
              <a:rPr lang="es-ES" sz="2300" dirty="0">
                <a:solidFill>
                  <a:srgbClr val="0070C0"/>
                </a:solidFill>
                <a:latin typeface="+mj-lt"/>
              </a:rPr>
              <a:t>) a través de la FUM.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300" dirty="0">
                <a:solidFill>
                  <a:srgbClr val="0070C0"/>
                </a:solidFill>
                <a:latin typeface="+mj-lt"/>
              </a:rPr>
              <a:t>El </a:t>
            </a:r>
            <a:r>
              <a:rPr lang="es-ES" sz="2300" b="1" dirty="0">
                <a:solidFill>
                  <a:srgbClr val="0070C0"/>
                </a:solidFill>
                <a:latin typeface="+mj-lt"/>
              </a:rPr>
              <a:t>requerimiento rutinario de US </a:t>
            </a:r>
            <a:r>
              <a:rPr lang="es-ES" sz="2300" dirty="0">
                <a:solidFill>
                  <a:srgbClr val="0070C0"/>
                </a:solidFill>
                <a:latin typeface="+mj-lt"/>
              </a:rPr>
              <a:t>para determinar la EG puede generar retrasos en la atención y barreras para el acceso temprano, con potenciales  riesgos de complicaciones. 
El USP es útil, si está disponible y accesible; sin embargo, no debe constituirse en una barrera para la atención. 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300" dirty="0">
                <a:solidFill>
                  <a:srgbClr val="0070C0"/>
                </a:solidFill>
                <a:latin typeface="+mj-lt"/>
              </a:rPr>
              <a:t>Estos hallazgos nacionales están alineados con las recomendaciones internacionales y tienen implicaciones directas para las regulaciones de la prestación de servicios de aborto en México y LAC, especialmente en entornos con escasos recursos o en contextos de emergencias.</a:t>
            </a:r>
          </a:p>
        </p:txBody>
      </p:sp>
    </p:spTree>
    <p:extLst>
      <p:ext uri="{BB962C8B-B14F-4D97-AF65-F5344CB8AC3E}">
        <p14:creationId xmlns:p14="http://schemas.microsoft.com/office/powerpoint/2010/main" val="336198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FA0B-BA20-4BB2-9216-45AF6710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69" y="563880"/>
            <a:ext cx="10972800" cy="1066800"/>
          </a:xfrm>
        </p:spPr>
        <p:txBody>
          <a:bodyPr>
            <a:normAutofit/>
          </a:bodyPr>
          <a:lstStyle/>
          <a:p>
            <a:r>
              <a:rPr lang="es-ES" sz="4400" dirty="0"/>
              <a:t>Sesión de hoy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AA3078-E9F7-424C-A1FE-5D8292341A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000" y="1905000"/>
            <a:ext cx="5652753" cy="3505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29DA7-C0EE-4861-9421-A1D5F75FE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209800"/>
            <a:ext cx="5384800" cy="251460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ES" sz="2400" b="1" dirty="0">
                <a:solidFill>
                  <a:srgbClr val="0070C0"/>
                </a:solidFill>
                <a:latin typeface="+mj-lt"/>
              </a:rPr>
              <a:t>Efectividad, seguridad y aceptabilidad de la interrupción del embarazo con aborto médico sin estudios, provisto a través de telemedicina: Un estudio de cohorte nacional.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E98180-8A9B-4623-91BE-DE73BF4F3B8B}"/>
              </a:ext>
            </a:extLst>
          </p:cNvPr>
          <p:cNvSpPr txBox="1"/>
          <p:nvPr/>
        </p:nvSpPr>
        <p:spPr>
          <a:xfrm>
            <a:off x="847969" y="5668108"/>
            <a:ext cx="107996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i="1" dirty="0">
                <a:solidFill>
                  <a:srgbClr val="C00000"/>
                </a:solidFill>
                <a:latin typeface="+mj-lt"/>
              </a:rPr>
              <a:t>Aiken ARA,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Lohr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PA, Lord J, Ghosh N,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Starling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J.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Effectiveness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, safety and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acceptability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no-test medical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abortion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(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termination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pregnancy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)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provided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via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telemedicine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: a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national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cohort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ES" i="1" dirty="0" err="1">
                <a:solidFill>
                  <a:srgbClr val="C00000"/>
                </a:solidFill>
                <a:latin typeface="+mj-lt"/>
              </a:rPr>
              <a:t>study</a:t>
            </a:r>
            <a:r>
              <a:rPr lang="es-ES" i="1" dirty="0">
                <a:solidFill>
                  <a:srgbClr val="C00000"/>
                </a:solidFill>
                <a:latin typeface="+mj-lt"/>
              </a:rPr>
              <a:t>.       BJOG 2021;128:1464–1474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00C32-42C7-491A-82D8-D1480BDE7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592" y="588134"/>
            <a:ext cx="1966177" cy="11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4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F710-EBCC-44B9-9216-2DDAD21B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8444"/>
            <a:ext cx="10972800" cy="838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ÍNDICE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5EF0-729C-4E78-B342-292337770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10058400" cy="54864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RESUMEN/ABSTRACT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Introducción, Métodos,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Resultados, Conclusiones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MÉTODOS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DISCUSIÓN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Principales hallazgos, Fortalezas y limitaciones,   	Contribución de este estudio a la literatura existente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MENSAJES CLAVES.	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Referencias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endParaRPr lang="es-ES" dirty="0"/>
          </a:p>
        </p:txBody>
      </p:sp>
      <p:pic>
        <p:nvPicPr>
          <p:cNvPr id="6146" name="Picture 2" descr="Protocolo de seguridad sanitaria: ¿Cuál es el primer paso para su  elaboración? - Factor Capital Humano">
            <a:extLst>
              <a:ext uri="{FF2B5EF4-FFF2-40B4-BE49-F238E27FC236}">
                <a16:creationId xmlns:a16="http://schemas.microsoft.com/office/drawing/2014/main" id="{3961F7BB-7D42-4A21-B50C-065A2A0A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79" y="857544"/>
            <a:ext cx="4402501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0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5EF0-729C-4E78-B342-292337770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954" y="1445039"/>
            <a:ext cx="10515600" cy="5184361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es-ES" sz="2600" b="1" dirty="0">
                <a:solidFill>
                  <a:srgbClr val="0070C0"/>
                </a:solidFill>
                <a:latin typeface="+mj-lt"/>
              </a:rPr>
              <a:t>Objetivo: 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Comparar los resultados 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antes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 y 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después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 de la implementación de un modelo de interrupción del embarazo con medicamentos (AM), mediante telemedicina, sin estudios ni ecografía (</a:t>
            </a:r>
            <a:r>
              <a:rPr lang="es-ES" sz="2600" i="1" dirty="0">
                <a:solidFill>
                  <a:srgbClr val="0070C0"/>
                </a:solidFill>
                <a:latin typeface="+mj-lt"/>
              </a:rPr>
              <a:t>no-test </a:t>
            </a:r>
            <a:r>
              <a:rPr lang="es-ES" sz="2600" i="1" dirty="0" err="1">
                <a:solidFill>
                  <a:srgbClr val="0070C0"/>
                </a:solidFill>
                <a:latin typeface="+mj-lt"/>
              </a:rPr>
              <a:t>protocol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).
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Métodos: 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Análisis de </a:t>
            </a:r>
            <a:r>
              <a:rPr lang="es-ES" sz="2600" u="sng" dirty="0">
                <a:solidFill>
                  <a:srgbClr val="0070C0"/>
                </a:solidFill>
                <a:latin typeface="+mj-lt"/>
              </a:rPr>
              <a:t>dos cohortes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 de AM, EG ≤69 días, con:</a:t>
            </a:r>
          </a:p>
          <a:p>
            <a:pPr marL="109728" indent="0" algn="just">
              <a:buNone/>
            </a:pPr>
            <a:r>
              <a:rPr lang="es-ES" sz="2600" dirty="0">
                <a:solidFill>
                  <a:srgbClr val="0070C0"/>
                </a:solidFill>
                <a:latin typeface="+mj-lt"/>
              </a:rPr>
              <a:t>1) modelo tradicional, presencial, con US (n = 22,158), enero-marzo 2020</a:t>
            </a:r>
          </a:p>
          <a:p>
            <a:pPr marL="109728" indent="0" algn="just">
              <a:buNone/>
            </a:pPr>
            <a:r>
              <a:rPr lang="es-ES" sz="2600" dirty="0">
                <a:solidFill>
                  <a:srgbClr val="0070C0"/>
                </a:solidFill>
                <a:latin typeface="+mj-lt"/>
              </a:rPr>
              <a:t>2) modelo de telemedicina, sola o híbrida (n = 29,984; 18,435 de ellas sin USP ni estudios), abril-junio 2020. </a:t>
            </a:r>
          </a:p>
          <a:p>
            <a:pPr marL="109728" indent="0" algn="just">
              <a:buNone/>
            </a:pPr>
            <a:r>
              <a:rPr lang="es-ES" sz="2600" dirty="0">
                <a:solidFill>
                  <a:srgbClr val="0070C0"/>
                </a:solidFill>
                <a:latin typeface="+mj-lt"/>
              </a:rPr>
              <a:t>La muestra total (</a:t>
            </a:r>
            <a:r>
              <a:rPr lang="es-ES" sz="2600" b="1" dirty="0">
                <a:solidFill>
                  <a:srgbClr val="FF0000"/>
                </a:solidFill>
                <a:latin typeface="+mj-lt"/>
              </a:rPr>
              <a:t>n = 52,142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) comprende el 85% de todos los abortos médicos proporcionados a nivel nacional.
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Diseño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: Análisis de cohortes. Revisión de registros electrónicos y bases de datos. R</a:t>
            </a:r>
            <a:r>
              <a:rPr lang="es-ES" sz="2600" b="1" dirty="0">
                <a:solidFill>
                  <a:srgbClr val="0070C0"/>
                </a:solidFill>
                <a:latin typeface="+mj-lt"/>
              </a:rPr>
              <a:t>esultado principal</a:t>
            </a:r>
            <a:r>
              <a:rPr lang="es-ES" sz="2600" dirty="0">
                <a:solidFill>
                  <a:srgbClr val="0070C0"/>
                </a:solidFill>
                <a:latin typeface="+mj-lt"/>
              </a:rPr>
              <a:t>: Éxito del tratamiento, eventos adversos graves, tiempos de espera, edad gestacional, aceptabilidad.</a:t>
            </a:r>
            <a:r>
              <a:rPr lang="es-ES" sz="2200" dirty="0">
                <a:solidFill>
                  <a:srgbClr val="0070C0"/>
                </a:solidFill>
                <a:latin typeface="+mj-lt"/>
              </a:rPr>
              <a:t>
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5F710-EBCC-44B9-9216-2DDAD21B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54" y="573636"/>
            <a:ext cx="2438400" cy="838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RESUMEN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516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08E0-D92C-4CA2-9821-F08013C3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45501"/>
            <a:ext cx="10972800" cy="1066800"/>
          </a:xfrm>
        </p:spPr>
        <p:txBody>
          <a:bodyPr/>
          <a:lstStyle/>
          <a:p>
            <a:r>
              <a:rPr lang="es-ES" dirty="0"/>
              <a:t>FLUJO DE ATENCIÓN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51FD08-0089-4389-A739-9A1E2BA998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21000" contras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1214511"/>
            <a:ext cx="10972800" cy="5403850"/>
          </a:xfrm>
        </p:spPr>
      </p:pic>
    </p:spTree>
    <p:extLst>
      <p:ext uri="{BB962C8B-B14F-4D97-AF65-F5344CB8AC3E}">
        <p14:creationId xmlns:p14="http://schemas.microsoft.com/office/powerpoint/2010/main" val="3976332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 - Orange + Bright Blue">
      <a:dk1>
        <a:srgbClr val="000000"/>
      </a:dk1>
      <a:lt1>
        <a:sysClr val="window" lastClr="FFFFFF"/>
      </a:lt1>
      <a:dk2>
        <a:srgbClr val="F47B20"/>
      </a:dk2>
      <a:lt2>
        <a:srgbClr val="E2D6B5"/>
      </a:lt2>
      <a:accent1>
        <a:srgbClr val="00ADC6"/>
      </a:accent1>
      <a:accent2>
        <a:srgbClr val="00ADC6"/>
      </a:accent2>
      <a:accent3>
        <a:srgbClr val="00ADC6"/>
      </a:accent3>
      <a:accent4>
        <a:srgbClr val="560C70"/>
      </a:accent4>
      <a:accent5>
        <a:srgbClr val="F96B07"/>
      </a:accent5>
      <a:accent6>
        <a:srgbClr val="DD5900"/>
      </a:accent6>
      <a:hlink>
        <a:srgbClr val="D62828"/>
      </a:hlink>
      <a:folHlink>
        <a:srgbClr val="7C6D63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92892FFC54441BBD846C63A5073C8" ma:contentTypeVersion="13" ma:contentTypeDescription="Create a new document." ma:contentTypeScope="" ma:versionID="0d003805bb0533c1aa85499824a02b15">
  <xsd:schema xmlns:xsd="http://www.w3.org/2001/XMLSchema" xmlns:xs="http://www.w3.org/2001/XMLSchema" xmlns:p="http://schemas.microsoft.com/office/2006/metadata/properties" xmlns:ns3="8878d3ac-4a4f-4d99-95e6-462c72b3287c" xmlns:ns4="481d733f-6f6c-40aa-ab7c-4ddf1090b8b7" targetNamespace="http://schemas.microsoft.com/office/2006/metadata/properties" ma:root="true" ma:fieldsID="e005d9ddce7ba7faedb30fb75173c146" ns3:_="" ns4:_="">
    <xsd:import namespace="8878d3ac-4a4f-4d99-95e6-462c72b3287c"/>
    <xsd:import namespace="481d733f-6f6c-40aa-ab7c-4ddf1090b8b7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8d3ac-4a4f-4d99-95e6-462c72b3287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d733f-6f6c-40aa-ab7c-4ddf1090b8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23BC89-FFF4-4528-B73D-C33EE8EC1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8d3ac-4a4f-4d99-95e6-462c72b3287c"/>
    <ds:schemaRef ds:uri="481d733f-6f6c-40aa-ab7c-4ddf1090b8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595C8F-4CC0-4870-A0D7-B7CFEA8DB24E}">
  <ds:schemaRefs>
    <ds:schemaRef ds:uri="http://purl.org/dc/terms/"/>
    <ds:schemaRef ds:uri="481d733f-6f6c-40aa-ab7c-4ddf1090b8b7"/>
    <ds:schemaRef ds:uri="http://schemas.microsoft.com/office/2006/documentManagement/types"/>
    <ds:schemaRef ds:uri="8878d3ac-4a4f-4d99-95e6-462c72b3287c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F2742E-C453-4400-8D50-379EC939C9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</TotalTime>
  <Words>2064</Words>
  <Application>Microsoft Office PowerPoint</Application>
  <PresentationFormat>Widescreen</PresentationFormat>
  <Paragraphs>134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Trebuchet MS</vt:lpstr>
      <vt:lpstr>Wingdings</vt:lpstr>
      <vt:lpstr>Wingdings 2</vt:lpstr>
      <vt:lpstr>Urban</vt:lpstr>
      <vt:lpstr>4° SESIÓN ACADÉMICA, Enero 2022 </vt:lpstr>
      <vt:lpstr>Sesiones previas: </vt:lpstr>
      <vt:lpstr>1) CONCLUSIONES </vt:lpstr>
      <vt:lpstr>2) CONCLUSIONES </vt:lpstr>
      <vt:lpstr>3) CONCLUSIONES </vt:lpstr>
      <vt:lpstr>Sesión de hoy</vt:lpstr>
      <vt:lpstr>ÍNDICE </vt:lpstr>
      <vt:lpstr>RESUMEN </vt:lpstr>
      <vt:lpstr>FLUJO DE ATENCIÓN </vt:lpstr>
      <vt:lpstr>FLUJO DE ATENCIÓN </vt:lpstr>
      <vt:lpstr>PowerPoint Presentation</vt:lpstr>
      <vt:lpstr>INDICACIONES DEL USP EN LA ATENCIÓN DEL ABORTO </vt:lpstr>
      <vt:lpstr>INDICACIONES DEL USP PARA DESCARTAR UN EE</vt:lpstr>
      <vt:lpstr>RESULTADOS 1. </vt:lpstr>
      <vt:lpstr>RESULTADOS 2.</vt:lpstr>
      <vt:lpstr>DISCUSIÓN </vt:lpstr>
      <vt:lpstr>DISCUSIÓN </vt:lpstr>
      <vt:lpstr>DISCUSIÓN 1. </vt:lpstr>
      <vt:lpstr>DISCUSIÓN 2. </vt:lpstr>
      <vt:lpstr>CONCLUSIONES </vt:lpstr>
      <vt:lpstr>CALIDAD DE LA SERVICIOS DE ABORTO SEGURO </vt:lpstr>
      <vt:lpstr>RESUMEN DE RESULTADOS  </vt:lpstr>
      <vt:lpstr>PowerPoint Presentation</vt:lpstr>
    </vt:vector>
  </TitlesOfParts>
  <Company>Ipas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+ Blue Urban</dc:title>
  <dc:creator>Nicole Crews</dc:creator>
  <cp:lastModifiedBy>Raffaela</cp:lastModifiedBy>
  <cp:revision>335</cp:revision>
  <dcterms:created xsi:type="dcterms:W3CDTF">2012-12-12T19:57:21Z</dcterms:created>
  <dcterms:modified xsi:type="dcterms:W3CDTF">2022-01-19T18:20:16Z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0x01010098292892FFC54441BBD846C63A5073C8</vt:lpwstr>
  </property>
  <property fmtid="{D5CDD505-2E9C-101B-9397-08002B2CF9AE}" pid="3" name="_dlc_DocIdItemGuid">
    <vt:lpwstr>38fa5576-bdd1-4c9f-9199-8be9ad4d5b57</vt:lpwstr>
  </property>
  <property fmtid="{D5CDD505-2E9C-101B-9397-08002B2CF9AE}" pid="4" name="Color Palette">
    <vt:lpwstr>2013 Version</vt:lpwstr>
  </property>
</Properties>
</file>